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handoutMasterIdLst>
    <p:handoutMasterId r:id="rId21"/>
  </p:handoutMasterIdLst>
  <p:sldIdLst>
    <p:sldId id="256" r:id="rId6"/>
    <p:sldId id="265" r:id="rId7"/>
    <p:sldId id="270" r:id="rId8"/>
    <p:sldId id="258" r:id="rId9"/>
    <p:sldId id="268" r:id="rId10"/>
    <p:sldId id="259" r:id="rId11"/>
    <p:sldId id="271" r:id="rId12"/>
    <p:sldId id="260" r:id="rId13"/>
    <p:sldId id="261" r:id="rId14"/>
    <p:sldId id="262" r:id="rId15"/>
    <p:sldId id="272" r:id="rId16"/>
    <p:sldId id="266" r:id="rId17"/>
    <p:sldId id="267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44" autoAdjust="0"/>
    <p:restoredTop sz="42111" autoAdjust="0"/>
  </p:normalViewPr>
  <p:slideViewPr>
    <p:cSldViewPr snapToGrid="0">
      <p:cViewPr varScale="1">
        <p:scale>
          <a:sx n="48" d="100"/>
          <a:sy n="48" d="100"/>
        </p:scale>
        <p:origin x="29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1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Determine cosmic ray characteristics through image processing of the pixels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 Cosmic Rays</a:t>
            </a:r>
          </a:p>
          <a:p>
            <a:pPr marL="234950"/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Levels: 10⁷ to 10⁸ eV</a:t>
            </a:r>
          </a:p>
          <a:p>
            <a:pPr marL="23495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Origin: Corona of the Sun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Anomalous Cosmic Rays</a:t>
            </a:r>
          </a:p>
          <a:p>
            <a:pPr marL="234950"/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Levels: 10⁷ to 10⁸ eV</a:t>
            </a:r>
          </a:p>
          <a:p>
            <a:pPr marL="23495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Origin: Ionized neutral interstellar atoms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Galactic Cosmic Rays</a:t>
            </a: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 lvl="0"/>
            <a:r>
              <a:rPr lang="en-US" sz="1200" dirty="0">
                <a:latin typeface="+mn-lt"/>
              </a:rPr>
              <a:t>Energy Levels: 10¹⁰ to 10¹⁵ eV</a:t>
            </a:r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pPr marL="234950" lvl="0"/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pPr marL="234950" lvl="0"/>
            <a:r>
              <a:rPr lang="en-US" sz="1200" dirty="0">
                <a:latin typeface="+mn-lt"/>
              </a:rPr>
              <a:t>Origin: Shocks of supernovas</a:t>
            </a:r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Determine cosmic ray characteristics through image processing of the pixels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Solar Cosmic Rays</a:t>
            </a:r>
          </a:p>
          <a:p>
            <a:pPr marL="234950"/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Levels: 10⁷ to 10⁸ eV</a:t>
            </a:r>
          </a:p>
          <a:p>
            <a:pPr marL="23495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Origin: Corona of the Sun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Anomalous Cosmic Rays</a:t>
            </a:r>
          </a:p>
          <a:p>
            <a:pPr marL="234950"/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Energy Levels: 10⁷ to 10⁸ eV</a:t>
            </a:r>
          </a:p>
          <a:p>
            <a:pPr marL="234950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Origin: Ionized neutral interstellar atoms</a:t>
            </a:r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Galactic Cosmic Rays</a:t>
            </a:r>
          </a:p>
          <a:p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34950" lvl="0"/>
            <a:r>
              <a:rPr lang="en-US" sz="1200" dirty="0">
                <a:latin typeface="+mn-lt"/>
              </a:rPr>
              <a:t>Energy Levels: 10¹⁰ to 10¹⁵ eV</a:t>
            </a:r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pPr marL="234950" lvl="0"/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pPr marL="234950" lvl="0"/>
            <a:r>
              <a:rPr lang="en-US" sz="1200" dirty="0">
                <a:latin typeface="+mn-lt"/>
              </a:rPr>
              <a:t>Origin: Shocks of supernovas</a:t>
            </a:r>
            <a:endParaRPr lang="en-US" sz="1200" dirty="0">
              <a:solidFill>
                <a:srgbClr val="2F2F2F"/>
              </a:solidFill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9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 Interface: SPI or I2C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0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Requirements too demanding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Pointing / Stability requirements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Data requirements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(Power although not so much)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Space requirements</a:t>
            </a:r>
          </a:p>
          <a:p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/>
              <a:t>Design not mature enough      (We were still developing):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Debris streak on board processing techniques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Best measurement directions for the debris surveys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8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7" y="3044831"/>
            <a:ext cx="10363200" cy="1362075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4427206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608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7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5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45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3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23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13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950" y="6486846"/>
            <a:ext cx="850900" cy="35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8780" y="6468229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accent4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9479"/>
            <a:ext cx="9144000" cy="131540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EagleSat 2 – Scientific Payloads’ Objectives and Developments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2542123"/>
            <a:ext cx="9144000" cy="3261518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Presented by</a:t>
            </a:r>
            <a:r>
              <a:rPr lang="en-US" sz="2800" dirty="0"/>
              <a:t>: Jason Hamburger – Former Space Debris Payload Lead</a:t>
            </a:r>
          </a:p>
          <a:p>
            <a:pPr>
              <a:lnSpc>
                <a:spcPct val="100000"/>
              </a:lnSpc>
            </a:pPr>
            <a:r>
              <a:rPr lang="en-US" sz="2800" u="sng" dirty="0"/>
              <a:t>In cooperation with</a:t>
            </a:r>
            <a:r>
              <a:rPr lang="en-US" sz="2800" dirty="0"/>
              <a:t>: Dr. Gary Yale, </a:t>
            </a:r>
            <a:r>
              <a:rPr lang="en-US" dirty="0"/>
              <a:t>Hilliard Paige, and Lauren </a:t>
            </a:r>
            <a:r>
              <a:rPr lang="en-US" sz="2800" dirty="0" err="1"/>
              <a:t>Barthenheier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000" dirty="0"/>
              <a:t>26</a:t>
            </a:r>
            <a:r>
              <a:rPr lang="en-US" sz="2000" baseline="30000" dirty="0"/>
              <a:t>th</a:t>
            </a:r>
            <a:r>
              <a:rPr lang="en-US" sz="2000" dirty="0"/>
              <a:t> Arizona Space Grant Symposium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Tempe, Arizona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April 22</a:t>
            </a:r>
            <a:r>
              <a:rPr lang="en-US" sz="2000" baseline="30000" dirty="0"/>
              <a:t>nd</a:t>
            </a:r>
            <a:r>
              <a:rPr lang="en-US" sz="2000" dirty="0"/>
              <a:t> 2017</a:t>
            </a:r>
          </a:p>
          <a:p>
            <a:pPr algn="ctr"/>
            <a:endParaRPr lang="en-US" sz="2800" dirty="0"/>
          </a:p>
        </p:txBody>
      </p:sp>
      <p:cxnSp>
        <p:nvCxnSpPr>
          <p:cNvPr id="5" name="Straight Connector 4"/>
          <p:cNvCxnSpPr>
            <a:cxnSpLocks/>
            <a:stCxn id="3" idx="1"/>
            <a:endCxn id="3" idx="3"/>
          </p:cNvCxnSpPr>
          <p:nvPr/>
        </p:nvCxnSpPr>
        <p:spPr>
          <a:xfrm>
            <a:off x="1524000" y="4172882"/>
            <a:ext cx="91440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26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 RAM – Software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074143"/>
            <a:ext cx="11325339" cy="49087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92649" y="1025589"/>
            <a:ext cx="6682285" cy="5005890"/>
            <a:chOff x="816429" y="967909"/>
            <a:chExt cx="7075714" cy="4759792"/>
          </a:xfrm>
        </p:grpSpPr>
        <p:sp>
          <p:nvSpPr>
            <p:cNvPr id="5" name="Shape 85"/>
            <p:cNvSpPr/>
            <p:nvPr/>
          </p:nvSpPr>
          <p:spPr>
            <a:xfrm>
              <a:off x="816429" y="1057728"/>
              <a:ext cx="1338943" cy="78921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Start</a:t>
              </a:r>
            </a:p>
          </p:txBody>
        </p:sp>
        <p:sp>
          <p:nvSpPr>
            <p:cNvPr id="6" name="Shape 86"/>
            <p:cNvSpPr/>
            <p:nvPr/>
          </p:nvSpPr>
          <p:spPr>
            <a:xfrm>
              <a:off x="2982684" y="967909"/>
              <a:ext cx="1654628" cy="9797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test sequence into memory</a:t>
              </a:r>
            </a:p>
          </p:txBody>
        </p:sp>
        <p:sp>
          <p:nvSpPr>
            <p:cNvPr id="7" name="Shape 87"/>
            <p:cNvSpPr/>
            <p:nvPr/>
          </p:nvSpPr>
          <p:spPr>
            <a:xfrm>
              <a:off x="5464628" y="967909"/>
              <a:ext cx="1654628" cy="9797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Wait t time</a:t>
              </a:r>
            </a:p>
          </p:txBody>
        </p:sp>
        <p:sp>
          <p:nvSpPr>
            <p:cNvPr id="8" name="Shape 88"/>
            <p:cNvSpPr/>
            <p:nvPr/>
          </p:nvSpPr>
          <p:spPr>
            <a:xfrm>
              <a:off x="1328057" y="2796721"/>
              <a:ext cx="1654628" cy="9797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 test sequence back from memory</a:t>
              </a:r>
            </a:p>
          </p:txBody>
        </p:sp>
        <p:sp>
          <p:nvSpPr>
            <p:cNvPr id="9" name="Shape 89"/>
            <p:cNvSpPr/>
            <p:nvPr/>
          </p:nvSpPr>
          <p:spPr>
            <a:xfrm>
              <a:off x="3810000" y="2804749"/>
              <a:ext cx="1654628" cy="97971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endParaRPr lang="en-US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Read Sequence XOR </a:t>
              </a:r>
            </a:p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Test Sequence</a:t>
              </a:r>
            </a:p>
            <a:p>
              <a:pPr algn="ctr">
                <a:buSzPct val="25000"/>
              </a:pPr>
              <a:endPara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Shape 90"/>
            <p:cNvSpPr/>
            <p:nvPr/>
          </p:nvSpPr>
          <p:spPr>
            <a:xfrm>
              <a:off x="6237514" y="2780390"/>
              <a:ext cx="1654628" cy="1012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Record address of errors</a:t>
              </a:r>
            </a:p>
          </p:txBody>
        </p:sp>
        <p:sp>
          <p:nvSpPr>
            <p:cNvPr id="11" name="Shape 91"/>
            <p:cNvSpPr/>
            <p:nvPr/>
          </p:nvSpPr>
          <p:spPr>
            <a:xfrm>
              <a:off x="1328055" y="4701721"/>
              <a:ext cx="1654628" cy="1012374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1400" dirty="0">
                  <a:latin typeface="Calibri"/>
                  <a:ea typeface="Calibri"/>
                  <a:cs typeface="Calibri"/>
                  <a:sym typeface="Calibri"/>
                </a:rPr>
                <a:t>Send errors to OBC for transmission</a:t>
              </a:r>
            </a:p>
          </p:txBody>
        </p:sp>
        <p:sp>
          <p:nvSpPr>
            <p:cNvPr id="12" name="Shape 92"/>
            <p:cNvSpPr/>
            <p:nvPr/>
          </p:nvSpPr>
          <p:spPr>
            <a:xfrm>
              <a:off x="3810000" y="4688114"/>
              <a:ext cx="1654628" cy="103958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lvl="0"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Write new test sequence into memory</a:t>
              </a:r>
            </a:p>
          </p:txBody>
        </p:sp>
        <p:sp>
          <p:nvSpPr>
            <p:cNvPr id="13" name="Shape 93"/>
            <p:cNvSpPr/>
            <p:nvPr/>
          </p:nvSpPr>
          <p:spPr>
            <a:xfrm>
              <a:off x="6237514" y="4688114"/>
              <a:ext cx="1654628" cy="1039587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34275" rIns="68569" bIns="34275" anchor="ctr" anchorCtr="0">
              <a:noAutofit/>
            </a:bodyPr>
            <a:lstStyle/>
            <a:p>
              <a:pPr algn="ctr">
                <a:buSzPct val="25000"/>
              </a:pPr>
              <a:r>
                <a:rPr lang="en-US" sz="1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Wait t time </a:t>
              </a:r>
            </a:p>
          </p:txBody>
        </p:sp>
        <p:cxnSp>
          <p:nvCxnSpPr>
            <p:cNvPr id="14" name="Shape 94"/>
            <p:cNvCxnSpPr>
              <a:stCxn id="5" idx="6"/>
            </p:cNvCxnSpPr>
            <p:nvPr/>
          </p:nvCxnSpPr>
          <p:spPr>
            <a:xfrm>
              <a:off x="2155372" y="1452335"/>
              <a:ext cx="8274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" name="Shape 95"/>
            <p:cNvCxnSpPr>
              <a:stCxn id="6" idx="3"/>
              <a:endCxn id="7" idx="1"/>
            </p:cNvCxnSpPr>
            <p:nvPr/>
          </p:nvCxnSpPr>
          <p:spPr>
            <a:xfrm>
              <a:off x="4637313" y="1457767"/>
              <a:ext cx="8274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6" name="Shape 96"/>
            <p:cNvCxnSpPr>
              <a:stCxn id="7" idx="3"/>
              <a:endCxn id="8" idx="1"/>
            </p:cNvCxnSpPr>
            <p:nvPr/>
          </p:nvCxnSpPr>
          <p:spPr>
            <a:xfrm flipH="1">
              <a:off x="1328057" y="1457767"/>
              <a:ext cx="5791200" cy="1828800"/>
            </a:xfrm>
            <a:prstGeom prst="bentConnector5">
              <a:avLst>
                <a:gd name="adj1" fmla="val -13346"/>
                <a:gd name="adj2" fmla="val 50000"/>
                <a:gd name="adj3" fmla="val 109962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7" name="Shape 97"/>
            <p:cNvCxnSpPr>
              <a:stCxn id="8" idx="3"/>
              <a:endCxn id="9" idx="1"/>
            </p:cNvCxnSpPr>
            <p:nvPr/>
          </p:nvCxnSpPr>
          <p:spPr>
            <a:xfrm>
              <a:off x="2982685" y="3286579"/>
              <a:ext cx="827315" cy="8028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8" name="Shape 98"/>
            <p:cNvCxnSpPr>
              <a:stCxn id="9" idx="3"/>
              <a:endCxn id="10" idx="1"/>
            </p:cNvCxnSpPr>
            <p:nvPr/>
          </p:nvCxnSpPr>
          <p:spPr>
            <a:xfrm flipV="1">
              <a:off x="5464628" y="3286577"/>
              <a:ext cx="772886" cy="803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9" name="Shape 99"/>
            <p:cNvCxnSpPr>
              <a:stCxn id="10" idx="3"/>
              <a:endCxn id="11" idx="1"/>
            </p:cNvCxnSpPr>
            <p:nvPr/>
          </p:nvCxnSpPr>
          <p:spPr>
            <a:xfrm flipH="1">
              <a:off x="1328143" y="3286577"/>
              <a:ext cx="6564000" cy="1921200"/>
            </a:xfrm>
            <a:prstGeom prst="bentConnector5">
              <a:avLst>
                <a:gd name="adj1" fmla="val -3483"/>
                <a:gd name="adj2" fmla="val 50003"/>
                <a:gd name="adj3" fmla="val 109122"/>
              </a:avLst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0" name="Shape 100"/>
            <p:cNvCxnSpPr>
              <a:stCxn id="11" idx="3"/>
              <a:endCxn id="12" idx="1"/>
            </p:cNvCxnSpPr>
            <p:nvPr/>
          </p:nvCxnSpPr>
          <p:spPr>
            <a:xfrm>
              <a:off x="2982684" y="5207908"/>
              <a:ext cx="827399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1" name="Shape 101"/>
            <p:cNvCxnSpPr>
              <a:stCxn id="12" idx="3"/>
              <a:endCxn id="13" idx="1"/>
            </p:cNvCxnSpPr>
            <p:nvPr/>
          </p:nvCxnSpPr>
          <p:spPr>
            <a:xfrm>
              <a:off x="5464628" y="5207907"/>
              <a:ext cx="772800" cy="0"/>
            </a:xfrm>
            <a:prstGeom prst="straightConnector1">
              <a:avLst/>
            </a:prstGeom>
            <a:solidFill>
              <a:schemeClr val="lt1"/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395259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Debris Payload (SDP)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– Mission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074143"/>
            <a:ext cx="11325339" cy="4908783"/>
          </a:xfrm>
        </p:spPr>
        <p:txBody>
          <a:bodyPr numCol="2"/>
          <a:lstStyle/>
          <a:p>
            <a:pPr>
              <a:lnSpc>
                <a:spcPct val="120000"/>
              </a:lnSpc>
            </a:pPr>
            <a:r>
              <a:rPr lang="en-US" dirty="0"/>
              <a:t>Objective – to survey space debris and space dust that is 12 cm and smaller to test current debris estimates. 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Image Sensor:</a:t>
            </a:r>
          </a:p>
          <a:p>
            <a:pPr>
              <a:lnSpc>
                <a:spcPct val="120000"/>
              </a:lnSpc>
            </a:pPr>
            <a:r>
              <a:rPr lang="en-US" dirty="0"/>
              <a:t>GoPro Hero 5 Session </a:t>
            </a:r>
          </a:p>
          <a:p>
            <a:pPr>
              <a:lnSpc>
                <a:spcPct val="120000"/>
              </a:lnSpc>
            </a:pPr>
            <a:r>
              <a:rPr lang="en-US" dirty="0"/>
              <a:t>Detection through the capture of debris streaks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u="sng" dirty="0"/>
              <a:t>Operation</a:t>
            </a:r>
            <a:r>
              <a:rPr lang="en-US" dirty="0"/>
              <a:t>:</a:t>
            </a:r>
          </a:p>
          <a:p>
            <a:r>
              <a:rPr lang="en-US" dirty="0"/>
              <a:t>5 2-second exposures with one second between exposures</a:t>
            </a:r>
          </a:p>
          <a:p>
            <a:r>
              <a:rPr lang="en-US" dirty="0"/>
              <a:t>3 cycles per orbit.</a:t>
            </a:r>
          </a:p>
          <a:p>
            <a:r>
              <a:rPr lang="en-US" dirty="0"/>
              <a:t>~32 Mb per cycle (raw data)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t="16738" r="17313" b="16163"/>
          <a:stretch/>
        </p:blipFill>
        <p:spPr>
          <a:xfrm>
            <a:off x="1446392" y="3365148"/>
            <a:ext cx="2947808" cy="236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– Cycle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074143"/>
            <a:ext cx="11325339" cy="490878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2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4379" r="3099" b="7299"/>
          <a:stretch/>
        </p:blipFill>
        <p:spPr bwMode="auto">
          <a:xfrm>
            <a:off x="1225540" y="1588763"/>
            <a:ext cx="9416503" cy="3879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534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SDP – Removal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074143"/>
            <a:ext cx="11325339" cy="49087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Requirements were too demanding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Pointing / stability requirements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Data requirements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Space requirements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Power* requirements</a:t>
            </a:r>
          </a:p>
          <a:p>
            <a:pPr>
              <a:lnSpc>
                <a:spcPct val="150000"/>
              </a:lnSpc>
            </a:pPr>
            <a:r>
              <a:rPr lang="en-US" dirty="0"/>
              <a:t>Design not mature enough: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On board processing techniques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Best measurement </a:t>
            </a:r>
            <a:r>
              <a:rPr lang="en-US"/>
              <a:t>directions for debris concentrations</a:t>
            </a:r>
            <a:endParaRPr lang="en-US" b="1" dirty="0"/>
          </a:p>
          <a:p>
            <a:pPr lvl="1">
              <a:lnSpc>
                <a:spcPct val="120000"/>
              </a:lnSpc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Cosmic Ray Payload (CRP)</a:t>
            </a:r>
          </a:p>
          <a:p>
            <a:pPr lvl="1"/>
            <a:r>
              <a:rPr lang="en-US" dirty="0"/>
              <a:t>Mission Outline</a:t>
            </a:r>
          </a:p>
          <a:p>
            <a:pPr lvl="1"/>
            <a:r>
              <a:rPr lang="en-US" dirty="0"/>
              <a:t>Sensor and Operation</a:t>
            </a:r>
          </a:p>
          <a:p>
            <a:pPr lvl="1"/>
            <a:r>
              <a:rPr lang="en-US" dirty="0"/>
              <a:t>Cycle Definition</a:t>
            </a:r>
          </a:p>
          <a:p>
            <a:r>
              <a:rPr lang="en-US" dirty="0" smtClean="0"/>
              <a:t>Radiation RAM (RAD RAM)</a:t>
            </a:r>
            <a:endParaRPr lang="en-US" dirty="0"/>
          </a:p>
          <a:p>
            <a:pPr lvl="1"/>
            <a:r>
              <a:rPr lang="en-US" dirty="0"/>
              <a:t>Mission Outline</a:t>
            </a:r>
          </a:p>
          <a:p>
            <a:pPr lvl="1"/>
            <a:r>
              <a:rPr lang="en-US" dirty="0"/>
              <a:t>Cycle Definition</a:t>
            </a:r>
          </a:p>
          <a:p>
            <a:pPr lvl="1"/>
            <a:r>
              <a:rPr lang="en-US" dirty="0"/>
              <a:t>Software Algorithm</a:t>
            </a:r>
          </a:p>
          <a:p>
            <a:r>
              <a:rPr lang="en-US" dirty="0"/>
              <a:t>Space Debris Payload (SDP)</a:t>
            </a:r>
          </a:p>
          <a:p>
            <a:pPr lvl="1"/>
            <a:r>
              <a:rPr lang="en-US" dirty="0"/>
              <a:t>Mission Outline</a:t>
            </a:r>
          </a:p>
          <a:p>
            <a:pPr lvl="1"/>
            <a:r>
              <a:rPr lang="en-US" dirty="0"/>
              <a:t>Cycle Definition</a:t>
            </a:r>
          </a:p>
          <a:p>
            <a:pPr lvl="1"/>
            <a:r>
              <a:rPr lang="en-US" dirty="0"/>
              <a:t>Removal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Ray Payload (CRP)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– Mission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/>
              <a:t>Objective – to detect incoming cosmic ray particles and determine their direction and magnitude.</a:t>
            </a:r>
          </a:p>
          <a:p>
            <a:endParaRPr lang="en-US" dirty="0"/>
          </a:p>
          <a:p>
            <a:r>
              <a:rPr lang="en-US" dirty="0"/>
              <a:t>Types of Cosmic Rays: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400" dirty="0"/>
              <a:t>Solar 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Anomalous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Galactic</a:t>
            </a:r>
          </a:p>
        </p:txBody>
      </p:sp>
      <p:pic>
        <p:nvPicPr>
          <p:cNvPr id="13" name="Picture 2" descr="Image result for cosmic r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08" y="1985490"/>
            <a:ext cx="6107584" cy="404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– Sensor and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 numCol="2"/>
          <a:lstStyle/>
          <a:p>
            <a:pPr marL="0" indent="0">
              <a:buNone/>
            </a:pPr>
            <a:r>
              <a:rPr lang="en-US" sz="2700" u="sng" dirty="0"/>
              <a:t>CMOS Image Sensor</a:t>
            </a:r>
          </a:p>
          <a:p>
            <a:r>
              <a:rPr lang="en-US" dirty="0"/>
              <a:t>Trigger event – pixels hit by cosmic ray particle</a:t>
            </a:r>
          </a:p>
          <a:p>
            <a:r>
              <a:rPr lang="en-US" dirty="0"/>
              <a:t>Determine cosmic ray characteristics through image processing of the pixels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/>
              <a:t>Operation</a:t>
            </a:r>
          </a:p>
          <a:p>
            <a:r>
              <a:rPr lang="en-US" dirty="0"/>
              <a:t>10 5-second exposures with one second between exposures, 5 cycles in one orbit</a:t>
            </a:r>
          </a:p>
          <a:p>
            <a:r>
              <a:rPr lang="en-US" dirty="0"/>
              <a:t>~8 Mb per data collection cycle</a:t>
            </a:r>
          </a:p>
        </p:txBody>
      </p:sp>
      <p:pic>
        <p:nvPicPr>
          <p:cNvPr id="10" name="Picture 4" descr="Image result for cmos sensor for 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153" y="3677883"/>
            <a:ext cx="2943277" cy="235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CRP – Cycle Definition</a:t>
            </a:r>
          </a:p>
        </p:txBody>
      </p:sp>
      <p:pic>
        <p:nvPicPr>
          <p:cNvPr id="7" name="pictur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71" y="999661"/>
            <a:ext cx="7642842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RAM (RAD RAM)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458780" y="6468229"/>
            <a:ext cx="711200" cy="365125"/>
          </a:xfrm>
        </p:spPr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3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 RAM – Mission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– To determine the correlation between radiation and bit flipping in commercial RAM by monitoring flipped bits.</a:t>
            </a:r>
          </a:p>
          <a:p>
            <a:r>
              <a:rPr lang="en-US" dirty="0"/>
              <a:t>The degradation of memory will be tracked through the detection of false memory writes</a:t>
            </a:r>
          </a:p>
          <a:p>
            <a:r>
              <a:rPr lang="en-US" dirty="0"/>
              <a:t>Types of RAM: </a:t>
            </a:r>
          </a:p>
          <a:p>
            <a:pPr lvl="1"/>
            <a:r>
              <a:rPr lang="en-US" sz="2400" dirty="0"/>
              <a:t>Flash</a:t>
            </a:r>
          </a:p>
          <a:p>
            <a:pPr lvl="1"/>
            <a:r>
              <a:rPr lang="en-US" sz="2400" dirty="0"/>
              <a:t>SRAM</a:t>
            </a:r>
          </a:p>
          <a:p>
            <a:pPr lvl="1"/>
            <a:r>
              <a:rPr lang="en-US" sz="2400" dirty="0"/>
              <a:t>FRAM </a:t>
            </a:r>
          </a:p>
          <a:p>
            <a:pPr lvl="1"/>
            <a:r>
              <a:rPr lang="en-US" sz="2400" dirty="0"/>
              <a:t>MRAM</a:t>
            </a:r>
          </a:p>
          <a:p>
            <a:pPr lvl="1"/>
            <a:r>
              <a:rPr lang="en-US" sz="2400" dirty="0"/>
              <a:t>EEPROM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056" y="2768585"/>
            <a:ext cx="3363836" cy="326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 RAM – Cycle Definition</a:t>
            </a: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8" y="1785937"/>
            <a:ext cx="9657507" cy="3228925"/>
          </a:xfrm>
        </p:spPr>
      </p:pic>
    </p:spTree>
    <p:extLst>
      <p:ext uri="{BB962C8B-B14F-4D97-AF65-F5344CB8AC3E}">
        <p14:creationId xmlns:p14="http://schemas.microsoft.com/office/powerpoint/2010/main" val="954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4" ma:contentTypeDescription="Create a new document." ma:contentTypeScope="" ma:versionID="770596cb8813f4225dc7c8003f749c6c">
  <xsd:schema xmlns:xsd="http://www.w3.org/2001/XMLSchema" xmlns:xs="http://www.w3.org/2001/XMLSchema" xmlns:p="http://schemas.microsoft.com/office/2006/metadata/properties" xmlns:ns2="2bf2d388-9b68-4952-9bcd-945bcd3bc124" xmlns:ns3="6c160ac7-2e9f-4006-94dd-bfed52f16d06" targetNamespace="http://schemas.microsoft.com/office/2006/metadata/properties" ma:root="true" ma:fieldsID="dc296b0b8086038d107f3274d52f248b" ns2:_="" ns3:_="">
    <xsd:import namespace="2bf2d388-9b68-4952-9bcd-945bcd3bc124"/>
    <xsd:import namespace="6c160ac7-2e9f-4006-94dd-bfed52f16d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RHCWVWTZRMYC-44-881</_dlc_DocId>
    <_dlc_DocIdUrl xmlns="2bf2d388-9b68-4952-9bcd-945bcd3bc124">
      <Url>https://myerauedu.sharepoint.com/teams/PR_College_of_Engineering/PC_EAGLESAT/_layouts/15/DocIdRedir.aspx?ID=RHCWVWTZRMYC-44-881</Url>
      <Description>RHCWVWTZRMYC-44-881</Description>
    </_dlc_DocIdUrl>
  </documentManagement>
</p:properties>
</file>

<file path=customXml/itemProps1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DA9CD3D-37ED-47E7-AFA4-0FDDABD0D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C14B32-85E0-4BEB-B491-C4BBFEC96CB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2bf2d388-9b68-4952-9bcd-945bcd3bc12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558</Words>
  <Application>Microsoft Office PowerPoint</Application>
  <PresentationFormat>Widescreen</PresentationFormat>
  <Paragraphs>154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Museo Sans 100</vt:lpstr>
      <vt:lpstr>Segoe UI Light</vt:lpstr>
      <vt:lpstr>Segoe UI Semibold</vt:lpstr>
      <vt:lpstr>Tahoma</vt:lpstr>
      <vt:lpstr>EagleSat Theme</vt:lpstr>
      <vt:lpstr>EagleSat 2 – Scientific Payloads’ Objectives and Developments</vt:lpstr>
      <vt:lpstr>Outline</vt:lpstr>
      <vt:lpstr>Cosmic Ray Payload (CRP)</vt:lpstr>
      <vt:lpstr>CRP – Mission Outline</vt:lpstr>
      <vt:lpstr>CRP – Sensor and Operation</vt:lpstr>
      <vt:lpstr>CRP – Cycle Definition</vt:lpstr>
      <vt:lpstr>Radiation RAM (RAD RAM)</vt:lpstr>
      <vt:lpstr>RAD RAM – Mission Outline</vt:lpstr>
      <vt:lpstr>RAD RAM – Cycle Definition</vt:lpstr>
      <vt:lpstr>RAD RAM – Software Algorithm</vt:lpstr>
      <vt:lpstr>Space Debris Payload (SDP)</vt:lpstr>
      <vt:lpstr>SDP – Mission Outline</vt:lpstr>
      <vt:lpstr>SDP – Cycle Definition</vt:lpstr>
      <vt:lpstr>SDP – Removal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Hilliard Paige</dc:creator>
  <cp:lastModifiedBy>Hamburger, Jason D.</cp:lastModifiedBy>
  <cp:revision>28</cp:revision>
  <dcterms:created xsi:type="dcterms:W3CDTF">2017-04-02T18:02:47Z</dcterms:created>
  <dcterms:modified xsi:type="dcterms:W3CDTF">2017-04-08T08:38:36Z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b7b05415-a706-4080-9d6d-3578968f435c</vt:lpwstr>
  </property>
</Properties>
</file>